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64" r:id="rId5"/>
    <p:sldId id="2142532310"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6B"/>
    <a:srgbClr val="FFFFFF"/>
    <a:srgbClr val="4D539D"/>
    <a:srgbClr val="F9DA5B"/>
    <a:srgbClr val="F8DA57"/>
    <a:srgbClr val="3A5CA9"/>
    <a:srgbClr val="F6D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A69B9-B6FB-4227-BC99-E48CE18F40D1}" v="17" dt="2026-02-13T15:29:20.16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74FD9-5441-F04E-B83B-7D946F8FC831}" type="datetimeFigureOut">
              <a:rPr lang="fr-FR" smtClean="0"/>
              <a:t>25/03/2026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2D053-AB1B-2E44-928E-56BC962F55F7}" type="slidenum">
              <a:rPr lang="fr-FR" smtClean="0"/>
              <a:t>‹N°›</a:t>
            </a:fld>
            <a:endParaRPr lang="fr-FR"/>
          </a:p>
        </p:txBody>
      </p:sp>
    </p:spTree>
    <p:extLst>
      <p:ext uri="{BB962C8B-B14F-4D97-AF65-F5344CB8AC3E}">
        <p14:creationId xmlns:p14="http://schemas.microsoft.com/office/powerpoint/2010/main" val="118407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2</a:t>
            </a:fld>
            <a:endParaRPr lang="fr-FR"/>
          </a:p>
        </p:txBody>
      </p:sp>
    </p:spTree>
    <p:extLst>
      <p:ext uri="{BB962C8B-B14F-4D97-AF65-F5344CB8AC3E}">
        <p14:creationId xmlns:p14="http://schemas.microsoft.com/office/powerpoint/2010/main" val="157084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3</a:t>
            </a:fld>
            <a:endParaRPr lang="fr-FR"/>
          </a:p>
        </p:txBody>
      </p:sp>
    </p:spTree>
    <p:extLst>
      <p:ext uri="{BB962C8B-B14F-4D97-AF65-F5344CB8AC3E}">
        <p14:creationId xmlns:p14="http://schemas.microsoft.com/office/powerpoint/2010/main" val="218757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A42BDD-3672-6949-A37D-0428551F3B3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1B30EA2-5396-A745-9928-11434C9C2D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B31407-1963-1C43-9F99-0B46E76DAF8A}"/>
              </a:ext>
            </a:extLst>
          </p:cNvPr>
          <p:cNvSpPr>
            <a:spLocks noGrp="1"/>
          </p:cNvSpPr>
          <p:nvPr>
            <p:ph type="sldNum" sz="quarter" idx="12"/>
          </p:nvPr>
        </p:nvSpPr>
        <p:spPr>
          <a:xfrm>
            <a:off x="9187543" y="6492875"/>
            <a:ext cx="2743200"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267D925A-9F31-684B-94FD-95453C3524EA}" type="slidenum">
              <a:rPr lang="fr-FR" smtClean="0"/>
              <a:pPr/>
              <a:t>‹N°›</a:t>
            </a:fld>
            <a:endParaRPr lang="fr-FR"/>
          </a:p>
        </p:txBody>
      </p:sp>
    </p:spTree>
    <p:extLst>
      <p:ext uri="{BB962C8B-B14F-4D97-AF65-F5344CB8AC3E}">
        <p14:creationId xmlns:p14="http://schemas.microsoft.com/office/powerpoint/2010/main" val="48811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9F14E-82FA-084E-A9E5-B0C0C6D309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07F8A0-4802-0E40-B62E-876FE1C5EA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98A0B-AA81-C24E-A35D-F241D03CFFD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094B254-7699-6C44-B51E-32E1678DA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3F0E52-FE69-9E4A-A861-96C7DDB8D183}"/>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6925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9146C2-5A6A-DC4C-9DB9-8E1BA26A23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01326F-6133-C04F-8758-84C1E2187B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653E4-CBA9-0B4C-A02F-FADE11FD10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2898819-278E-6846-B579-E8F25F424A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B7FCA4-3414-6C40-91D0-C2011720941B}"/>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94947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1026" name="Picture 2" descr="Rayonnance | LinkedIn">
            <a:extLst>
              <a:ext uri="{FF2B5EF4-FFF2-40B4-BE49-F238E27FC236}">
                <a16:creationId xmlns:a16="http://schemas.microsoft.com/office/drawing/2014/main" id="{E3E7BAE7-5BA3-F50C-4344-6AC4E14C5A5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6000" b="21999"/>
          <a:stretch/>
        </p:blipFill>
        <p:spPr bwMode="auto">
          <a:xfrm>
            <a:off x="11053" y="6512169"/>
            <a:ext cx="665060" cy="34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5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7716E-7BEF-DC42-9504-45E16C6635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AC35CF-0347-A948-BF8D-54F2110F52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28F84C-3ED8-564B-9FDF-1A86E8E0BAE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DCBBF1F-55DD-2043-ADE5-1AD7E06D25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98AF4-094C-8643-892C-13D6FEBA5FB4}"/>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822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6DDAB-0A4B-0C4A-9DD9-A7379EDCC1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E7160D-D3B7-4D4C-9181-D36C597F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898A01-1F27-DF4B-B5B1-E5F775350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3890CEA-80FE-6446-A539-8FFB288C2C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6DD584-DB74-7243-AD81-9ADF4F3F422F}"/>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25843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A0877-F5A8-2D42-9080-92E360EF59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CAA5AB-8737-3648-B92D-6F87048EC3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B0A5B4-D0C1-674E-B613-4C2C69530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826175-B635-E64C-A745-21B038C6C26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BD5CE6-1EBD-DD4A-BEDA-8D8AF91B21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04F76A-F987-C143-92EB-395D7CF778D1}"/>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6744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95D5-DAAB-044C-9A81-4A7EFD05EA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915D6B-3C1D-2F4B-8E28-9F7E361AA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EE55B0-2BB6-CC4B-9AB5-D3E8BC9427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DCCBBA-BC49-7549-9B12-FD385E0E2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B322E7-9085-044A-B5E3-58391EFEEAD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23D84B-55DB-1540-AF01-2E3B1C4643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7B9AC88-B4D4-DD4D-B479-B683A6AD57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5162EA-2F26-3845-BC42-3CD946BE671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6061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82B54-C7E1-D049-A047-494F077BCC4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9910F2-2313-A547-BB63-4FFCAB136D8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AAB9D98C-014A-5B49-9076-985B232DB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CF6953A-A963-204F-902B-4A11060A3F3E}"/>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04117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4A7BD6-31F5-0141-B791-D26E122C29E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F35CB04-2931-DF4A-B8F4-396C3DCD48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74E22-9C57-B84C-B4AB-907B4411B9C8}"/>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4630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284C0-8371-B243-B1E9-2C9C541983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03C35-D04D-1043-860C-7CDAB1598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FDF1DA-3397-4742-9427-F0CE4F9B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E6592-1ABE-4A4F-B010-FD14BC8D1F2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631509A-821C-4B42-8D32-46425A91D2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72CB9F-D9E1-024D-9FCA-0571316034A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1977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B2E8-3C5B-E84F-9C1C-7F9BCA0F97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9EFFFC-2818-4042-8E7F-1DD6F4C7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2C21B73-5A4A-DB4F-94F3-8A484F856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309B18-CF05-3D42-A3C3-FF02AB80C4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1359D67-1A1B-4441-8CE1-6EA87B59BF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D18E2A-CFE2-2C44-A26C-F408E50C0376}"/>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57991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38E832-4CCC-4A47-BD54-E4C2DCC02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4757D8-3451-774B-BC5D-68CF11214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B98655-BACD-C041-97C5-434624119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FF5FBAB-E7CF-1B4F-BC63-190FE63DB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BFAE131-D475-B143-A2C3-8780201D2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D925A-9F31-684B-94FD-95453C3524EA}" type="slidenum">
              <a:rPr lang="fr-FR" smtClean="0"/>
              <a:t>‹N°›</a:t>
            </a:fld>
            <a:endParaRPr lang="fr-FR"/>
          </a:p>
        </p:txBody>
      </p:sp>
    </p:spTree>
    <p:extLst>
      <p:ext uri="{BB962C8B-B14F-4D97-AF65-F5344CB8AC3E}">
        <p14:creationId xmlns:p14="http://schemas.microsoft.com/office/powerpoint/2010/main" val="407076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 y="0"/>
            <a:ext cx="12192000" cy="4834335"/>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415210" y="1500382"/>
            <a:ext cx="10966663" cy="830997"/>
          </a:xfrm>
          <a:prstGeom prst="rect">
            <a:avLst/>
          </a:prstGeom>
          <a:noFill/>
        </p:spPr>
        <p:txBody>
          <a:bodyPr wrap="square" lIns="91440" tIns="45720" rIns="91440" bIns="45720" rtlCol="0" anchor="t">
            <a:spAutoFit/>
          </a:bodyPr>
          <a:lstStyle/>
          <a:p>
            <a:r>
              <a:rPr lang="fr-FR" sz="4800" dirty="0">
                <a:solidFill>
                  <a:schemeClr val="bg1"/>
                </a:solidFill>
                <a:latin typeface="Aial"/>
                <a:cs typeface="Arial"/>
              </a:rPr>
              <a:t>Lecteur RTLS ATR7000 – Zebra </a:t>
            </a:r>
          </a:p>
        </p:txBody>
      </p:sp>
      <p:pic>
        <p:nvPicPr>
          <p:cNvPr id="7" name="Image 6">
            <a:extLst>
              <a:ext uri="{FF2B5EF4-FFF2-40B4-BE49-F238E27FC236}">
                <a16:creationId xmlns:a16="http://schemas.microsoft.com/office/drawing/2014/main" id="{ADE94F9A-3D9E-F148-B61B-219438C1933C}"/>
              </a:ext>
            </a:extLst>
          </p:cNvPr>
          <p:cNvPicPr>
            <a:picLocks noChangeAspect="1"/>
          </p:cNvPicPr>
          <p:nvPr/>
        </p:nvPicPr>
        <p:blipFill>
          <a:blip r:embed="rId2"/>
          <a:stretch>
            <a:fillRect/>
          </a:stretch>
        </p:blipFill>
        <p:spPr>
          <a:xfrm>
            <a:off x="4925127" y="5252223"/>
            <a:ext cx="2341745" cy="1127667"/>
          </a:xfrm>
          <a:prstGeom prst="rect">
            <a:avLst/>
          </a:prstGeom>
        </p:spPr>
      </p:pic>
      <p:pic>
        <p:nvPicPr>
          <p:cNvPr id="9" name="Image 8">
            <a:extLst>
              <a:ext uri="{FF2B5EF4-FFF2-40B4-BE49-F238E27FC236}">
                <a16:creationId xmlns:a16="http://schemas.microsoft.com/office/drawing/2014/main" id="{632237DB-73F1-65FE-34E9-D953CEFCCE50}"/>
              </a:ext>
            </a:extLst>
          </p:cNvPr>
          <p:cNvPicPr>
            <a:picLocks noChangeAspect="1"/>
          </p:cNvPicPr>
          <p:nvPr/>
        </p:nvPicPr>
        <p:blipFill>
          <a:blip r:embed="rId3"/>
          <a:stretch>
            <a:fillRect/>
          </a:stretch>
        </p:blipFill>
        <p:spPr>
          <a:xfrm>
            <a:off x="8865704" y="2688616"/>
            <a:ext cx="3326295" cy="2217530"/>
          </a:xfrm>
          <a:prstGeom prst="rect">
            <a:avLst/>
          </a:prstGeom>
        </p:spPr>
      </p:pic>
    </p:spTree>
    <p:extLst>
      <p:ext uri="{BB962C8B-B14F-4D97-AF65-F5344CB8AC3E}">
        <p14:creationId xmlns:p14="http://schemas.microsoft.com/office/powerpoint/2010/main" val="19869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A3B90A-EA92-6C44-9E95-5B126A611A66}"/>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Lecteur RTLS ATR7000 – Zebra </a:t>
            </a:r>
          </a:p>
        </p:txBody>
      </p:sp>
      <p:sp>
        <p:nvSpPr>
          <p:cNvPr id="8" name="ZoneTexte 7">
            <a:extLst>
              <a:ext uri="{FF2B5EF4-FFF2-40B4-BE49-F238E27FC236}">
                <a16:creationId xmlns:a16="http://schemas.microsoft.com/office/drawing/2014/main" id="{56491B2C-0422-0D5F-9D9E-D3E43EE9D5C0}"/>
              </a:ext>
            </a:extLst>
          </p:cNvPr>
          <p:cNvSpPr txBox="1"/>
          <p:nvPr/>
        </p:nvSpPr>
        <p:spPr>
          <a:xfrm>
            <a:off x="275222" y="804976"/>
            <a:ext cx="11243678" cy="5816977"/>
          </a:xfrm>
          <a:prstGeom prst="rect">
            <a:avLst/>
          </a:prstGeom>
          <a:noFill/>
        </p:spPr>
        <p:txBody>
          <a:bodyPr wrap="square" rtlCol="0">
            <a:spAutoFit/>
          </a:bodyPr>
          <a:lstStyle/>
          <a:p>
            <a:pPr algn="just">
              <a:buClr>
                <a:srgbClr val="474D9C"/>
              </a:buClr>
            </a:pPr>
            <a:r>
              <a:rPr lang="fr-FR" sz="1200" b="1" dirty="0">
                <a:solidFill>
                  <a:srgbClr val="4D539D"/>
                </a:solidFill>
                <a:latin typeface="Arial" panose="020B0604020202020204" pitchFamily="34" charset="0"/>
                <a:cs typeface="Arial" panose="020B0604020202020204" pitchFamily="34" charset="0"/>
              </a:rPr>
              <a:t>Le ATR7000 représente la nouvelle génération de lecteurs fixes Zebra, conçu pour offrir une visibilité totale et en temps réel sur vos actifs. Contrairement aux lecteurs classiques, il ne se contente pas de lire les données, il localise précisément vos stocks et équipements pour optimiser la planification et réduire les erreurs manuelles.</a:t>
            </a:r>
          </a:p>
          <a:p>
            <a:pPr algn="just">
              <a:buClr>
                <a:srgbClr val="474D9C"/>
              </a:buCl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Options de lecture et configurations disponibles : </a:t>
            </a:r>
            <a:r>
              <a:rPr lang="fr-FR" sz="1200" dirty="0">
                <a:solidFill>
                  <a:srgbClr val="59596B"/>
                </a:solidFill>
                <a:latin typeface="Arial" panose="020B0604020202020204" pitchFamily="34" charset="0"/>
                <a:cs typeface="Arial" panose="020B0604020202020204" pitchFamily="34" charset="0"/>
              </a:rPr>
              <a:t>L'ATR7000 utilise une technologie d'antenne réseau à commande de phase et grand angle pour offrir une précision et une couverture inégalées. Il est disponible avec plusieurs options de montage (poteau ou VESA) et d'alimentation (</a:t>
            </a:r>
            <a:r>
              <a:rPr lang="fr-FR" sz="1200" b="1" dirty="0">
                <a:solidFill>
                  <a:srgbClr val="59596B"/>
                </a:solidFill>
                <a:latin typeface="Arial" panose="020B0604020202020204" pitchFamily="34" charset="0"/>
                <a:cs typeface="Arial" panose="020B0604020202020204" pitchFamily="34" charset="0"/>
              </a:rPr>
              <a:t>24 V CC ou PoE+</a:t>
            </a:r>
            <a:r>
              <a:rPr lang="fr-FR" sz="1200" dirty="0">
                <a:solidFill>
                  <a:srgbClr val="59596B"/>
                </a:solidFill>
                <a:latin typeface="Arial" panose="020B0604020202020204" pitchFamily="34" charset="0"/>
                <a:cs typeface="Arial" panose="020B0604020202020204" pitchFamily="34" charset="0"/>
              </a:rPr>
              <a:t>) pour s'adapter à toutes les configurations d'infrastructure.</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Successeur des modèles classiques et déploiements clients </a:t>
            </a:r>
            <a:r>
              <a:rPr lang="fr-FR" sz="1200" dirty="0">
                <a:solidFill>
                  <a:srgbClr val="59596B"/>
                </a:solidFill>
                <a:latin typeface="Arial" panose="020B0604020202020204" pitchFamily="34" charset="0"/>
                <a:cs typeface="Arial" panose="020B0604020202020204" pitchFamily="34" charset="0"/>
              </a:rPr>
              <a:t>: Conçu pour surpasser les lecteurs </a:t>
            </a:r>
            <a:r>
              <a:rPr lang="fr-FR" sz="1200" b="1" dirty="0">
                <a:solidFill>
                  <a:srgbClr val="59596B"/>
                </a:solidFill>
                <a:latin typeface="Arial" panose="020B0604020202020204" pitchFamily="34" charset="0"/>
                <a:cs typeface="Arial" panose="020B0604020202020204" pitchFamily="34" charset="0"/>
              </a:rPr>
              <a:t>RFID</a:t>
            </a:r>
            <a:r>
              <a:rPr lang="fr-FR" sz="1200" dirty="0">
                <a:solidFill>
                  <a:srgbClr val="59596B"/>
                </a:solidFill>
                <a:latin typeface="Arial" panose="020B0604020202020204" pitchFamily="34" charset="0"/>
                <a:cs typeface="Arial" panose="020B0604020202020204" pitchFamily="34" charset="0"/>
              </a:rPr>
              <a:t> fixes standards, l'ATR7000 permet de réduire de moitié le nombre de lecteurs nécessaires grâce à sa zone de couverture imbattable. Il est déjà largement adopté dans des secteurs exigeant une surveillance de zone précise, </a:t>
            </a:r>
            <a:r>
              <a:rPr lang="fr-FR" sz="1200" b="1" dirty="0">
                <a:solidFill>
                  <a:srgbClr val="59596B"/>
                </a:solidFill>
                <a:latin typeface="Arial" panose="020B0604020202020204" pitchFamily="34" charset="0"/>
                <a:cs typeface="Arial" panose="020B0604020202020204" pitchFamily="34" charset="0"/>
              </a:rPr>
              <a:t>le contrôle des entrées/sorties </a:t>
            </a:r>
            <a:r>
              <a:rPr lang="fr-FR" sz="1200" dirty="0">
                <a:solidFill>
                  <a:srgbClr val="59596B"/>
                </a:solidFill>
                <a:latin typeface="Arial" panose="020B0604020202020204" pitchFamily="34" charset="0"/>
                <a:cs typeface="Arial" panose="020B0604020202020204" pitchFamily="34" charset="0"/>
              </a:rPr>
              <a:t>ou encore la gestion automatisée du matériel.</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Performances améliorées et nouvelle génération technologique </a:t>
            </a:r>
            <a:r>
              <a:rPr lang="fr-FR" sz="1200" dirty="0">
                <a:solidFill>
                  <a:srgbClr val="59596B"/>
                </a:solidFill>
                <a:latin typeface="Arial" panose="020B0604020202020204" pitchFamily="34" charset="0"/>
                <a:cs typeface="Arial" panose="020B0604020202020204" pitchFamily="34" charset="0"/>
              </a:rPr>
              <a:t>: L'ATR7000 augmente significativement les capacités de suivi avec </a:t>
            </a:r>
            <a:r>
              <a:rPr lang="fr-FR" sz="1200" b="1" dirty="0">
                <a:solidFill>
                  <a:srgbClr val="59596B"/>
                </a:solidFill>
                <a:latin typeface="Arial" panose="020B0604020202020204" pitchFamily="34" charset="0"/>
                <a:cs typeface="Arial" panose="020B0604020202020204" pitchFamily="34" charset="0"/>
              </a:rPr>
              <a:t>un débit jusqu'à 10 fois supérieur à celui des concurrents</a:t>
            </a:r>
            <a:r>
              <a:rPr lang="fr-FR" sz="1200" dirty="0">
                <a:solidFill>
                  <a:srgbClr val="59596B"/>
                </a:solidFill>
                <a:latin typeface="Arial" panose="020B0604020202020204" pitchFamily="34" charset="0"/>
                <a:cs typeface="Arial" panose="020B0604020202020204" pitchFamily="34" charset="0"/>
              </a:rPr>
              <a:t>. Sa technologie de formation numérique de faisceaux lui permet de géolocaliser précisément les actifs à 0,6 mètre près, même pour les articles stockés en rayon ou en mouvement.</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Durée de commercialisation et support technique Zebra : </a:t>
            </a:r>
            <a:r>
              <a:rPr lang="fr-FR" sz="1200" dirty="0">
                <a:solidFill>
                  <a:srgbClr val="59596B"/>
                </a:solidFill>
                <a:latin typeface="Arial" panose="020B0604020202020204" pitchFamily="34" charset="0"/>
                <a:cs typeface="Arial" panose="020B0604020202020204" pitchFamily="34" charset="0"/>
              </a:rPr>
              <a:t>L'ATR7000 bénéficie d'une garantie standard d'un an contre tout défaut de pièce et de main-d'œuvre. Pour un investissement durable, Zebra recommande les services d'assistance </a:t>
            </a:r>
            <a:r>
              <a:rPr lang="fr-FR" sz="1200" b="1" dirty="0">
                <a:solidFill>
                  <a:srgbClr val="59596B"/>
                </a:solidFill>
                <a:latin typeface="Arial" panose="020B0604020202020204" pitchFamily="34" charset="0"/>
                <a:cs typeface="Arial" panose="020B0604020202020204" pitchFamily="34" charset="0"/>
              </a:rPr>
              <a:t>Zebra OneCare </a:t>
            </a:r>
            <a:r>
              <a:rPr lang="fr-FR" sz="1200" dirty="0">
                <a:solidFill>
                  <a:srgbClr val="59596B"/>
                </a:solidFill>
                <a:latin typeface="Arial" panose="020B0604020202020204" pitchFamily="34" charset="0"/>
                <a:cs typeface="Arial" panose="020B0604020202020204" pitchFamily="34" charset="0"/>
              </a:rPr>
              <a:t>et l'aide au design et au déploiement de la technologie RFID sur site.</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Robustesse et résistance terrain : </a:t>
            </a:r>
            <a:r>
              <a:rPr lang="fr-FR" sz="1200" dirty="0">
                <a:solidFill>
                  <a:srgbClr val="59596B"/>
                </a:solidFill>
                <a:latin typeface="Arial" panose="020B0604020202020204" pitchFamily="34" charset="0"/>
                <a:cs typeface="Arial" panose="020B0604020202020204" pitchFamily="34" charset="0"/>
              </a:rPr>
              <a:t>Le design industriel de l'ATR7000 est </a:t>
            </a:r>
            <a:r>
              <a:rPr lang="fr-FR" sz="1200" b="1" dirty="0">
                <a:solidFill>
                  <a:srgbClr val="59596B"/>
                </a:solidFill>
                <a:latin typeface="Arial" panose="020B0604020202020204" pitchFamily="34" charset="0"/>
                <a:cs typeface="Arial" panose="020B0604020202020204" pitchFamily="34" charset="0"/>
              </a:rPr>
              <a:t>certifié IP51</a:t>
            </a:r>
            <a:r>
              <a:rPr lang="fr-FR" sz="1200" dirty="0">
                <a:solidFill>
                  <a:srgbClr val="59596B"/>
                </a:solidFill>
                <a:latin typeface="Arial" panose="020B0604020202020204" pitchFamily="34" charset="0"/>
                <a:cs typeface="Arial" panose="020B0604020202020204" pitchFamily="34" charset="0"/>
              </a:rPr>
              <a:t>, lui permettant de résister à la poussière et aux projections d'eau en milieu professionnel. Il est conçu pour fonctionner dans des températures allant </a:t>
            </a:r>
            <a:r>
              <a:rPr lang="fr-FR" sz="1200" b="1" dirty="0">
                <a:solidFill>
                  <a:srgbClr val="59596B"/>
                </a:solidFill>
                <a:latin typeface="Arial" panose="020B0604020202020204" pitchFamily="34" charset="0"/>
                <a:cs typeface="Arial" panose="020B0604020202020204" pitchFamily="34" charset="0"/>
              </a:rPr>
              <a:t>de -20 à 55 °C</a:t>
            </a:r>
            <a:r>
              <a:rPr lang="fr-FR" sz="1200" dirty="0">
                <a:solidFill>
                  <a:srgbClr val="59596B"/>
                </a:solidFill>
                <a:latin typeface="Arial" panose="020B0604020202020204" pitchFamily="34" charset="0"/>
                <a:cs typeface="Arial" panose="020B0604020202020204" pitchFamily="34" charset="0"/>
              </a:rPr>
              <a:t>, supportant ainsi des environnements de travail variés.</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Logiciel et intelligence embarquée </a:t>
            </a:r>
            <a:r>
              <a:rPr lang="fr-FR" sz="1200" dirty="0">
                <a:solidFill>
                  <a:srgbClr val="59596B"/>
                </a:solidFill>
                <a:latin typeface="Arial" panose="020B0604020202020204" pitchFamily="34" charset="0"/>
                <a:cs typeface="Arial" panose="020B0604020202020204" pitchFamily="34" charset="0"/>
              </a:rPr>
              <a:t>: L'ATR7000 fonctionne avec </a:t>
            </a:r>
            <a:r>
              <a:rPr lang="fr-FR" sz="1200" b="1" dirty="0">
                <a:solidFill>
                  <a:srgbClr val="59596B"/>
                </a:solidFill>
                <a:latin typeface="Arial" panose="020B0604020202020204" pitchFamily="34" charset="0"/>
                <a:cs typeface="Arial" panose="020B0604020202020204" pitchFamily="34" charset="0"/>
              </a:rPr>
              <a:t>le logiciel CLAS (Configuration and Location Analytics Software)</a:t>
            </a:r>
            <a:r>
              <a:rPr lang="fr-FR" sz="1200" dirty="0">
                <a:solidFill>
                  <a:srgbClr val="59596B"/>
                </a:solidFill>
                <a:latin typeface="Arial" panose="020B0604020202020204" pitchFamily="34" charset="0"/>
                <a:cs typeface="Arial" panose="020B0604020202020204" pitchFamily="34" charset="0"/>
              </a:rPr>
              <a:t>, qui automatise la triangulation des données pour calculer la localisation en temps réel. Cette solution élimine environ 6 à 9 mois de temps de développement logiciel, garantissant un retour sur investissement plus rapide.</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Connectivité avancée et intégration avec l’écosystème Zebra : </a:t>
            </a:r>
            <a:r>
              <a:rPr lang="fr-FR" sz="1200" dirty="0">
                <a:solidFill>
                  <a:srgbClr val="59596B"/>
                </a:solidFill>
                <a:latin typeface="Arial" panose="020B0604020202020204" pitchFamily="34" charset="0"/>
                <a:cs typeface="Arial" panose="020B0604020202020204" pitchFamily="34" charset="0"/>
              </a:rPr>
              <a:t>Grâce à l'API RFID de Zebra et au connecteur </a:t>
            </a:r>
            <a:r>
              <a:rPr lang="fr-FR" sz="1200" dirty="0" err="1">
                <a:solidFill>
                  <a:srgbClr val="59596B"/>
                </a:solidFill>
                <a:latin typeface="Arial" panose="020B0604020202020204" pitchFamily="34" charset="0"/>
                <a:cs typeface="Arial" panose="020B0604020202020204" pitchFamily="34" charset="0"/>
              </a:rPr>
              <a:t>IdO</a:t>
            </a:r>
            <a:r>
              <a:rPr lang="fr-FR" sz="1200" dirty="0">
                <a:solidFill>
                  <a:srgbClr val="59596B"/>
                </a:solidFill>
                <a:latin typeface="Arial" panose="020B0604020202020204" pitchFamily="34" charset="0"/>
                <a:cs typeface="Arial" panose="020B0604020202020204" pitchFamily="34" charset="0"/>
              </a:rPr>
              <a:t> </a:t>
            </a:r>
            <a:r>
              <a:rPr lang="fr-FR" sz="1200" b="1" dirty="0">
                <a:solidFill>
                  <a:srgbClr val="59596B"/>
                </a:solidFill>
                <a:latin typeface="Arial" panose="020B0604020202020204" pitchFamily="34" charset="0"/>
                <a:cs typeface="Arial" panose="020B0604020202020204" pitchFamily="34" charset="0"/>
              </a:rPr>
              <a:t>(IoT), </a:t>
            </a:r>
            <a:r>
              <a:rPr lang="fr-FR" sz="1200" dirty="0">
                <a:solidFill>
                  <a:srgbClr val="59596B"/>
                </a:solidFill>
                <a:latin typeface="Arial" panose="020B0604020202020204" pitchFamily="34" charset="0"/>
                <a:cs typeface="Arial" panose="020B0604020202020204" pitchFamily="34" charset="0"/>
              </a:rPr>
              <a:t>l'ATR7000 assure une intégration rapide aux systèmes de gestion d'entrepôt (</a:t>
            </a:r>
            <a:r>
              <a:rPr lang="fr-FR" sz="1200" b="1" dirty="0">
                <a:solidFill>
                  <a:srgbClr val="59596B"/>
                </a:solidFill>
                <a:latin typeface="Arial" panose="020B0604020202020204" pitchFamily="34" charset="0"/>
                <a:cs typeface="Arial" panose="020B0604020202020204" pitchFamily="34" charset="0"/>
              </a:rPr>
              <a:t>WMS</a:t>
            </a:r>
            <a:r>
              <a:rPr lang="fr-FR" sz="1200" dirty="0">
                <a:solidFill>
                  <a:srgbClr val="59596B"/>
                </a:solidFill>
                <a:latin typeface="Arial" panose="020B0604020202020204" pitchFamily="34" charset="0"/>
                <a:cs typeface="Arial" panose="020B0604020202020204" pitchFamily="34" charset="0"/>
              </a:rPr>
              <a:t>). Il est entièrement compatible avec les outils de gestion de parc comme RFID Reader Management pour une surveillance centralisée via le cloud.</a:t>
            </a:r>
          </a:p>
        </p:txBody>
      </p:sp>
      <p:sp>
        <p:nvSpPr>
          <p:cNvPr id="15" name="Rectangle 10">
            <a:extLst>
              <a:ext uri="{FF2B5EF4-FFF2-40B4-BE49-F238E27FC236}">
                <a16:creationId xmlns:a16="http://schemas.microsoft.com/office/drawing/2014/main" id="{B5CC4ABA-1CEA-79A2-6501-669F68968690}"/>
              </a:ext>
            </a:extLst>
          </p:cNvPr>
          <p:cNvSpPr>
            <a:spLocks noChangeArrowheads="1"/>
          </p:cNvSpPr>
          <p:nvPr/>
        </p:nvSpPr>
        <p:spPr bwMode="auto">
          <a:xfrm>
            <a:off x="0" y="0"/>
            <a:ext cx="2185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2">
            <a:extLst>
              <a:ext uri="{FF2B5EF4-FFF2-40B4-BE49-F238E27FC236}">
                <a16:creationId xmlns:a16="http://schemas.microsoft.com/office/drawing/2014/main" id="{70BE797C-3DE2-CBE4-4EE2-B4E649E320BA}"/>
              </a:ext>
            </a:extLst>
          </p:cNvPr>
          <p:cNvSpPr>
            <a:spLocks noChangeArrowheads="1"/>
          </p:cNvSpPr>
          <p:nvPr/>
        </p:nvSpPr>
        <p:spPr bwMode="auto">
          <a:xfrm>
            <a:off x="0" y="0"/>
            <a:ext cx="2124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880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A1A485E4-80A1-224E-B6BF-F68437606BB6}"/>
              </a:ext>
            </a:extLst>
          </p:cNvPr>
          <p:cNvSpPr txBox="1"/>
          <p:nvPr/>
        </p:nvSpPr>
        <p:spPr>
          <a:xfrm>
            <a:off x="363384" y="1158047"/>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Écran</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49636" y="1133639"/>
            <a:ext cx="4540322" cy="461665"/>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Écran capacitif tactile multipoint Verre </a:t>
            </a:r>
            <a:r>
              <a:rPr lang="fr-FR" sz="1200" dirty="0" err="1">
                <a:solidFill>
                  <a:srgbClr val="59596B"/>
                </a:solidFill>
                <a:latin typeface="Arial"/>
                <a:cs typeface="Arial"/>
              </a:rPr>
              <a:t>Gorilla</a:t>
            </a:r>
            <a:r>
              <a:rPr lang="fr-FR" sz="1200" dirty="0">
                <a:solidFill>
                  <a:srgbClr val="59596B"/>
                </a:solidFill>
                <a:latin typeface="Arial"/>
                <a:cs typeface="Arial"/>
              </a:rPr>
              <a:t> Glass 5</a:t>
            </a:r>
          </a:p>
          <a:p>
            <a:r>
              <a:rPr lang="fr-FR" sz="1200" dirty="0">
                <a:solidFill>
                  <a:srgbClr val="59596B"/>
                </a:solidFill>
                <a:latin typeface="Arial"/>
                <a:ea typeface="+mn-lt"/>
                <a:cs typeface="+mn-lt"/>
              </a:rPr>
              <a:t>Plus de brillance dans l’écran (600 nits)</a:t>
            </a:r>
            <a:endParaRPr lang="fr-FR" dirty="0">
              <a:solidFill>
                <a:srgbClr val="59596B"/>
              </a:solidFill>
              <a:latin typeface="Arial"/>
              <a:ea typeface="+mn-lt"/>
              <a:cs typeface="+mn-lt"/>
            </a:endParaRPr>
          </a:p>
        </p:txBody>
      </p:sp>
      <p:sp>
        <p:nvSpPr>
          <p:cNvPr id="26" name="ZoneTexte 25">
            <a:extLst>
              <a:ext uri="{FF2B5EF4-FFF2-40B4-BE49-F238E27FC236}">
                <a16:creationId xmlns:a16="http://schemas.microsoft.com/office/drawing/2014/main" id="{1E7ADEDC-A30A-4C4B-B7AD-06AB0C783633}"/>
              </a:ext>
            </a:extLst>
          </p:cNvPr>
          <p:cNvSpPr txBox="1"/>
          <p:nvPr/>
        </p:nvSpPr>
        <p:spPr>
          <a:xfrm>
            <a:off x="380370" y="1688231"/>
            <a:ext cx="1582151"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Système d’exploitation </a:t>
            </a:r>
          </a:p>
        </p:txBody>
      </p:sp>
      <p:sp>
        <p:nvSpPr>
          <p:cNvPr id="27" name="ZoneTexte 26">
            <a:extLst>
              <a:ext uri="{FF2B5EF4-FFF2-40B4-BE49-F238E27FC236}">
                <a16:creationId xmlns:a16="http://schemas.microsoft.com/office/drawing/2014/main" id="{C4F20EC9-B1CF-D148-9C0D-0F296D66BCBC}"/>
              </a:ext>
            </a:extLst>
          </p:cNvPr>
          <p:cNvSpPr txBox="1"/>
          <p:nvPr/>
        </p:nvSpPr>
        <p:spPr>
          <a:xfrm>
            <a:off x="1990220" y="1793739"/>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59596B"/>
                </a:solidFill>
                <a:latin typeface="Arial"/>
                <a:cs typeface="Arial"/>
              </a:rPr>
              <a:t>Interface de gestion basée sur Linux</a:t>
            </a:r>
          </a:p>
        </p:txBody>
      </p:sp>
      <p:sp>
        <p:nvSpPr>
          <p:cNvPr id="23" name="ZoneTexte 22">
            <a:extLst>
              <a:ext uri="{FF2B5EF4-FFF2-40B4-BE49-F238E27FC236}">
                <a16:creationId xmlns:a16="http://schemas.microsoft.com/office/drawing/2014/main" id="{1742C1B0-E394-B540-A5BE-8947EA52E671}"/>
              </a:ext>
            </a:extLst>
          </p:cNvPr>
          <p:cNvSpPr txBox="1"/>
          <p:nvPr/>
        </p:nvSpPr>
        <p:spPr>
          <a:xfrm>
            <a:off x="363384" y="2278537"/>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Connectivité</a:t>
            </a:r>
          </a:p>
        </p:txBody>
      </p:sp>
      <p:sp>
        <p:nvSpPr>
          <p:cNvPr id="24" name="ZoneTexte 23">
            <a:extLst>
              <a:ext uri="{FF2B5EF4-FFF2-40B4-BE49-F238E27FC236}">
                <a16:creationId xmlns:a16="http://schemas.microsoft.com/office/drawing/2014/main" id="{86D77BDA-ED2B-7645-A9FA-8495D7F3B320}"/>
              </a:ext>
            </a:extLst>
          </p:cNvPr>
          <p:cNvSpPr txBox="1"/>
          <p:nvPr/>
        </p:nvSpPr>
        <p:spPr>
          <a:xfrm>
            <a:off x="1965864" y="2262405"/>
            <a:ext cx="3714334" cy="276999"/>
          </a:xfrm>
          <a:prstGeom prst="rect">
            <a:avLst/>
          </a:prstGeom>
          <a:noFill/>
        </p:spPr>
        <p:txBody>
          <a:bodyPr wrap="square" lIns="91440" tIns="45720" rIns="91440" bIns="45720" rtlCol="0" anchor="t">
            <a:spAutoFit/>
          </a:bodyPr>
          <a:lstStyle/>
          <a:p>
            <a:pPr marL="0" lvl="2" algn="just">
              <a:defRPr/>
            </a:pPr>
            <a:r>
              <a:rPr lang="fr-FR" sz="1200" dirty="0">
                <a:solidFill>
                  <a:srgbClr val="59596B"/>
                </a:solidFill>
                <a:latin typeface="Arial"/>
                <a:cs typeface="Arial"/>
              </a:rPr>
              <a:t>Ethernet 10/100 </a:t>
            </a:r>
            <a:r>
              <a:rPr lang="fr-FR" sz="1200" dirty="0" err="1">
                <a:solidFill>
                  <a:srgbClr val="59596B"/>
                </a:solidFill>
                <a:latin typeface="Arial"/>
                <a:cs typeface="Arial"/>
              </a:rPr>
              <a:t>BaseT</a:t>
            </a:r>
            <a:r>
              <a:rPr lang="fr-FR" sz="1200" dirty="0">
                <a:solidFill>
                  <a:srgbClr val="59596B"/>
                </a:solidFill>
                <a:latin typeface="Arial"/>
                <a:cs typeface="Arial"/>
              </a:rPr>
              <a:t> (RJ45)</a:t>
            </a:r>
            <a:endParaRPr lang="fr-FR" sz="1200" dirty="0">
              <a:solidFill>
                <a:srgbClr val="59596B"/>
              </a:solidFill>
              <a:latin typeface="Arial" panose="020B0604020202020204" pitchFamily="34" charset="0"/>
              <a:cs typeface="Arial" panose="020B0604020202020204" pitchFamily="34" charset="0"/>
            </a:endParaRPr>
          </a:p>
        </p:txBody>
      </p:sp>
      <p:sp>
        <p:nvSpPr>
          <p:cNvPr id="63" name="ZoneTexte 62">
            <a:extLst>
              <a:ext uri="{FF2B5EF4-FFF2-40B4-BE49-F238E27FC236}">
                <a16:creationId xmlns:a16="http://schemas.microsoft.com/office/drawing/2014/main" id="{6D97A3E4-99EC-EF4A-8061-954A044A2F24}"/>
              </a:ext>
            </a:extLst>
          </p:cNvPr>
          <p:cNvSpPr txBox="1"/>
          <p:nvPr/>
        </p:nvSpPr>
        <p:spPr>
          <a:xfrm>
            <a:off x="370907" y="2685467"/>
            <a:ext cx="1589312"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Plage de fréquences  </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90220" y="2731651"/>
            <a:ext cx="3921239" cy="461665"/>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59596B"/>
                </a:solidFill>
                <a:latin typeface="Arial"/>
                <a:cs typeface="Arial"/>
              </a:rPr>
              <a:t>865-868 MHz pour la zone EMEA </a:t>
            </a:r>
          </a:p>
          <a:p>
            <a:pPr marL="0" lvl="2" algn="just">
              <a:buClr>
                <a:srgbClr val="D4020C"/>
              </a:buClr>
              <a:defRPr/>
            </a:pPr>
            <a:r>
              <a:rPr lang="fr-FR" sz="1200" dirty="0">
                <a:solidFill>
                  <a:srgbClr val="59596B"/>
                </a:solidFill>
                <a:latin typeface="Arial"/>
                <a:cs typeface="Arial"/>
              </a:rPr>
              <a:t>(Europe, Moyen-Orient, Afrique)</a:t>
            </a:r>
            <a:endParaRPr lang="en-US" sz="1200" dirty="0">
              <a:solidFill>
                <a:srgbClr val="59596B"/>
              </a:solidFill>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374025" y="4002391"/>
            <a:ext cx="156250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Alimentation </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54648" y="4013298"/>
            <a:ext cx="4551538" cy="276999"/>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Options flexibles via PoE+ ou alimentation 24 V CC.</a:t>
            </a:r>
            <a:endParaRPr lang="fr-FR" dirty="0">
              <a:solidFill>
                <a:srgbClr val="59596B"/>
              </a:solidFil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363384" y="5203623"/>
            <a:ext cx="1573142"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Consommation électrique </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1990219" y="5255310"/>
            <a:ext cx="3714334" cy="276999"/>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Maximum 24 W en activité et 4 W en veille</a:t>
            </a:r>
            <a:endParaRPr lang="fr-FR" sz="1200" b="0" dirty="0">
              <a:solidFill>
                <a:srgbClr val="59596B"/>
              </a:solidFill>
              <a:latin typeface="Arial" panose="020B0604020202020204" pitchFamily="34" charset="0"/>
              <a:cs typeface="Arial" panose="020B0604020202020204" pitchFamily="34" charset="0"/>
            </a:endParaRPr>
          </a:p>
        </p:txBody>
      </p:sp>
      <p:sp>
        <p:nvSpPr>
          <p:cNvPr id="84" name="ZoneTexte 83">
            <a:extLst>
              <a:ext uri="{FF2B5EF4-FFF2-40B4-BE49-F238E27FC236}">
                <a16:creationId xmlns:a16="http://schemas.microsoft.com/office/drawing/2014/main" id="{BBE1FF56-300B-034B-BFD5-3E9A70640024}"/>
              </a:ext>
            </a:extLst>
          </p:cNvPr>
          <p:cNvSpPr txBox="1"/>
          <p:nvPr/>
        </p:nvSpPr>
        <p:spPr>
          <a:xfrm>
            <a:off x="6336063" y="1082768"/>
            <a:ext cx="1582150"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Indice d’étanchéité</a:t>
            </a:r>
            <a:endParaRPr lang="fr-FR" dirty="0"/>
          </a:p>
        </p:txBody>
      </p:sp>
      <p:sp>
        <p:nvSpPr>
          <p:cNvPr id="85" name="ZoneTexte 84">
            <a:extLst>
              <a:ext uri="{FF2B5EF4-FFF2-40B4-BE49-F238E27FC236}">
                <a16:creationId xmlns:a16="http://schemas.microsoft.com/office/drawing/2014/main" id="{A1A15C92-6CE2-184A-810F-7E24F0511B5F}"/>
              </a:ext>
            </a:extLst>
          </p:cNvPr>
          <p:cNvSpPr txBox="1"/>
          <p:nvPr/>
        </p:nvSpPr>
        <p:spPr>
          <a:xfrm>
            <a:off x="8091074" y="1164053"/>
            <a:ext cx="3909951" cy="276999"/>
          </a:xfrm>
          <a:prstGeom prst="rect">
            <a:avLst/>
          </a:prstGeom>
          <a:noFill/>
        </p:spPr>
        <p:txBody>
          <a:bodyPr wrap="square" lIns="91440" tIns="45720" rIns="91440" bIns="45720" rtlCol="0" anchor="t">
            <a:spAutoFit/>
          </a:bodyPr>
          <a:lstStyle/>
          <a:p>
            <a:r>
              <a:rPr lang="fr-FR" sz="1200" dirty="0">
                <a:solidFill>
                  <a:srgbClr val="59596B"/>
                </a:solidFill>
                <a:latin typeface="Arial"/>
                <a:ea typeface="+mn-lt"/>
                <a:cs typeface="+mn-lt"/>
              </a:rPr>
              <a:t>IP51</a:t>
            </a:r>
            <a:endParaRPr lang="fr-FR" dirty="0">
              <a:solidFill>
                <a:srgbClr val="59596B"/>
              </a:solidFill>
              <a:latin typeface="Arial"/>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336063" y="1756623"/>
            <a:ext cx="1582151"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Dimensions</a:t>
            </a:r>
            <a:endParaRPr lang="fr-FR"/>
          </a:p>
        </p:txBody>
      </p:sp>
      <p:sp>
        <p:nvSpPr>
          <p:cNvPr id="87" name="ZoneTexte 86">
            <a:extLst>
              <a:ext uri="{FF2B5EF4-FFF2-40B4-BE49-F238E27FC236}">
                <a16:creationId xmlns:a16="http://schemas.microsoft.com/office/drawing/2014/main" id="{40BD3747-E8FC-8445-A794-9A2D7C4F980F}"/>
              </a:ext>
            </a:extLst>
          </p:cNvPr>
          <p:cNvSpPr txBox="1"/>
          <p:nvPr/>
        </p:nvSpPr>
        <p:spPr>
          <a:xfrm>
            <a:off x="8091075" y="1742170"/>
            <a:ext cx="3909951" cy="275684"/>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Diamètre de 482,6 mm pour une hauteur de 161 mm</a:t>
            </a:r>
            <a:endParaRPr lang="fr-FR" sz="1200" b="0" dirty="0">
              <a:solidFill>
                <a:srgbClr val="59596B"/>
              </a:solidFill>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363384" y="4622116"/>
            <a:ext cx="157314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Poids</a:t>
            </a:r>
            <a:endParaRPr lang="fr-FR"/>
          </a:p>
        </p:txBody>
      </p:sp>
      <p:sp>
        <p:nvSpPr>
          <p:cNvPr id="89" name="ZoneTexte 88">
            <a:extLst>
              <a:ext uri="{FF2B5EF4-FFF2-40B4-BE49-F238E27FC236}">
                <a16:creationId xmlns:a16="http://schemas.microsoft.com/office/drawing/2014/main" id="{4227B016-830A-4841-8957-82CA1CF6543B}"/>
              </a:ext>
            </a:extLst>
          </p:cNvPr>
          <p:cNvSpPr txBox="1"/>
          <p:nvPr/>
        </p:nvSpPr>
        <p:spPr>
          <a:xfrm>
            <a:off x="1990219" y="4622116"/>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59596B"/>
                </a:solidFill>
                <a:latin typeface="Arial"/>
                <a:cs typeface="Arial"/>
              </a:rPr>
              <a:t>5,03 kg</a:t>
            </a:r>
          </a:p>
        </p:txBody>
      </p:sp>
      <p:sp>
        <p:nvSpPr>
          <p:cNvPr id="2" name="ZoneTexte 1">
            <a:extLst>
              <a:ext uri="{FF2B5EF4-FFF2-40B4-BE49-F238E27FC236}">
                <a16:creationId xmlns:a16="http://schemas.microsoft.com/office/drawing/2014/main" id="{2A3ACB0B-1665-8B05-CA65-08D7EC320942}"/>
              </a:ext>
            </a:extLst>
          </p:cNvPr>
          <p:cNvSpPr txBox="1"/>
          <p:nvPr/>
        </p:nvSpPr>
        <p:spPr>
          <a:xfrm>
            <a:off x="379611" y="3410795"/>
            <a:ext cx="1533980" cy="461665"/>
          </a:xfrm>
          <a:prstGeom prst="rect">
            <a:avLst/>
          </a:prstGeom>
          <a:solidFill>
            <a:srgbClr val="F9DA5B"/>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dirty="0">
                <a:latin typeface="Montserrat"/>
              </a:rPr>
              <a:t>Température de protection </a:t>
            </a:r>
          </a:p>
        </p:txBody>
      </p:sp>
      <p:sp>
        <p:nvSpPr>
          <p:cNvPr id="5" name="ZoneTexte 4">
            <a:extLst>
              <a:ext uri="{FF2B5EF4-FFF2-40B4-BE49-F238E27FC236}">
                <a16:creationId xmlns:a16="http://schemas.microsoft.com/office/drawing/2014/main" id="{2F466088-7D76-624B-390E-A380247E9B6C}"/>
              </a:ext>
            </a:extLst>
          </p:cNvPr>
          <p:cNvSpPr txBox="1"/>
          <p:nvPr/>
        </p:nvSpPr>
        <p:spPr>
          <a:xfrm>
            <a:off x="2013871" y="3504417"/>
            <a:ext cx="3909951" cy="276999"/>
          </a:xfrm>
          <a:prstGeom prst="rect">
            <a:avLst/>
          </a:prstGeom>
          <a:noFill/>
        </p:spPr>
        <p:txBody>
          <a:bodyPr wrap="square" lIns="91440" tIns="45720" rIns="91440" bIns="45720" rtlCol="0" anchor="t">
            <a:spAutoFit/>
          </a:bodyPr>
          <a:lstStyle/>
          <a:p>
            <a:r>
              <a:rPr lang="fr-FR" sz="1200" dirty="0">
                <a:solidFill>
                  <a:srgbClr val="59596B"/>
                </a:solidFill>
                <a:latin typeface="Arial"/>
                <a:ea typeface="+mn-lt"/>
                <a:cs typeface="+mn-lt"/>
              </a:rPr>
              <a:t>Fonctionnement garanti de -20 °C à 55 °C</a:t>
            </a:r>
            <a:endParaRPr lang="fr-FR" dirty="0">
              <a:solidFill>
                <a:srgbClr val="59596B"/>
              </a:solidFill>
              <a:latin typeface="Arial"/>
            </a:endParaRPr>
          </a:p>
        </p:txBody>
      </p:sp>
      <p:sp>
        <p:nvSpPr>
          <p:cNvPr id="40" name="ZoneTexte 39">
            <a:extLst>
              <a:ext uri="{FF2B5EF4-FFF2-40B4-BE49-F238E27FC236}">
                <a16:creationId xmlns:a16="http://schemas.microsoft.com/office/drawing/2014/main" id="{04FD4FEB-1F8A-F512-C300-A65649573158}"/>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Lecteur RTLS ATR7000 – Zebra </a:t>
            </a:r>
          </a:p>
        </p:txBody>
      </p:sp>
      <p:sp>
        <p:nvSpPr>
          <p:cNvPr id="3" name="ZoneTexte 2">
            <a:extLst>
              <a:ext uri="{FF2B5EF4-FFF2-40B4-BE49-F238E27FC236}">
                <a16:creationId xmlns:a16="http://schemas.microsoft.com/office/drawing/2014/main" id="{3B2EAE68-A8AF-6621-C6C5-BC040202BBDC}"/>
              </a:ext>
            </a:extLst>
          </p:cNvPr>
          <p:cNvSpPr txBox="1"/>
          <p:nvPr/>
        </p:nvSpPr>
        <p:spPr>
          <a:xfrm>
            <a:off x="-322357" y="664790"/>
            <a:ext cx="2955147" cy="369332"/>
          </a:xfrm>
          <a:prstGeom prst="rect">
            <a:avLst/>
          </a:prstGeom>
          <a:noFill/>
        </p:spPr>
        <p:txBody>
          <a:bodyPr wrap="square" rtlCol="0">
            <a:spAutoFit/>
          </a:bodyPr>
          <a:lstStyle/>
          <a:p>
            <a:pPr algn="ctr"/>
            <a:r>
              <a:rPr lang="fr-FR" b="1" dirty="0">
                <a:solidFill>
                  <a:srgbClr val="4D539D"/>
                </a:solidFill>
                <a:latin typeface="Arial" panose="020B0604020202020204" pitchFamily="34" charset="0"/>
                <a:cs typeface="Arial" panose="020B0604020202020204" pitchFamily="34" charset="0"/>
              </a:rPr>
              <a:t>1. Caractéristiques </a:t>
            </a:r>
            <a:endParaRPr lang="fr-FR" b="1" dirty="0">
              <a:solidFill>
                <a:srgbClr val="4D539D"/>
              </a:solidFill>
              <a:effectLst/>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AB573F52-4ADF-52EC-B7DD-0809A2396B58}"/>
              </a:ext>
            </a:extLst>
          </p:cNvPr>
          <p:cNvSpPr txBox="1"/>
          <p:nvPr/>
        </p:nvSpPr>
        <p:spPr>
          <a:xfrm>
            <a:off x="6326073" y="2248710"/>
            <a:ext cx="1592140"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Protocoles supportés </a:t>
            </a:r>
            <a:endParaRPr lang="fr-FR" dirty="0"/>
          </a:p>
        </p:txBody>
      </p:sp>
      <p:sp>
        <p:nvSpPr>
          <p:cNvPr id="29" name="ZoneTexte 28">
            <a:extLst>
              <a:ext uri="{FF2B5EF4-FFF2-40B4-BE49-F238E27FC236}">
                <a16:creationId xmlns:a16="http://schemas.microsoft.com/office/drawing/2014/main" id="{FDC048FC-670B-101E-E290-E3D0129EC494}"/>
              </a:ext>
            </a:extLst>
          </p:cNvPr>
          <p:cNvSpPr txBox="1"/>
          <p:nvPr/>
        </p:nvSpPr>
        <p:spPr>
          <a:xfrm>
            <a:off x="8091076" y="2318972"/>
            <a:ext cx="3909951" cy="275684"/>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IPv4, IPv6, et sécurisation via TLS v1.2</a:t>
            </a:r>
            <a:endParaRPr lang="fr-FR" sz="1200" b="0" dirty="0">
              <a:solidFill>
                <a:srgbClr val="59596B"/>
              </a:solidFill>
              <a:latin typeface="Arial" panose="020B0604020202020204" pitchFamily="34" charset="0"/>
              <a:cs typeface="Arial" panose="020B0604020202020204" pitchFamily="34" charset="0"/>
            </a:endParaRPr>
          </a:p>
        </p:txBody>
      </p:sp>
      <p:sp>
        <p:nvSpPr>
          <p:cNvPr id="31" name="ZoneTexte 30">
            <a:extLst>
              <a:ext uri="{FF2B5EF4-FFF2-40B4-BE49-F238E27FC236}">
                <a16:creationId xmlns:a16="http://schemas.microsoft.com/office/drawing/2014/main" id="{B67D1C39-787D-8C58-4A6A-1CA4CB7C0E97}"/>
              </a:ext>
            </a:extLst>
          </p:cNvPr>
          <p:cNvSpPr txBox="1"/>
          <p:nvPr/>
        </p:nvSpPr>
        <p:spPr>
          <a:xfrm>
            <a:off x="6336063" y="2974896"/>
            <a:ext cx="1582150"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Compatibilité étiquettes </a:t>
            </a:r>
            <a:endParaRPr lang="fr-FR" dirty="0"/>
          </a:p>
        </p:txBody>
      </p:sp>
      <p:sp>
        <p:nvSpPr>
          <p:cNvPr id="32" name="ZoneTexte 31">
            <a:extLst>
              <a:ext uri="{FF2B5EF4-FFF2-40B4-BE49-F238E27FC236}">
                <a16:creationId xmlns:a16="http://schemas.microsoft.com/office/drawing/2014/main" id="{83965490-0097-BA95-0354-6F4D6D8BED48}"/>
              </a:ext>
            </a:extLst>
          </p:cNvPr>
          <p:cNvSpPr txBox="1"/>
          <p:nvPr/>
        </p:nvSpPr>
        <p:spPr>
          <a:xfrm>
            <a:off x="8091076" y="2937952"/>
            <a:ext cx="3289563" cy="461665"/>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Optimisé pour les étiquettes RFID UHF passives (</a:t>
            </a:r>
            <a:r>
              <a:rPr lang="fr-FR" sz="1200" dirty="0" err="1">
                <a:solidFill>
                  <a:srgbClr val="59596B"/>
                </a:solidFill>
                <a:latin typeface="Arial"/>
                <a:cs typeface="Arial"/>
              </a:rPr>
              <a:t>EPCglobal</a:t>
            </a:r>
            <a:r>
              <a:rPr lang="fr-FR" sz="1200" dirty="0">
                <a:solidFill>
                  <a:srgbClr val="59596B"/>
                </a:solidFill>
                <a:latin typeface="Arial"/>
                <a:cs typeface="Arial"/>
              </a:rPr>
              <a:t> Classe 1, </a:t>
            </a:r>
            <a:r>
              <a:rPr lang="fr-FR" sz="1200" dirty="0" err="1">
                <a:solidFill>
                  <a:srgbClr val="59596B"/>
                </a:solidFill>
                <a:latin typeface="Arial"/>
                <a:cs typeface="Arial"/>
              </a:rPr>
              <a:t>Gen</a:t>
            </a:r>
            <a:r>
              <a:rPr lang="fr-FR" sz="1200" dirty="0">
                <a:solidFill>
                  <a:srgbClr val="59596B"/>
                </a:solidFill>
                <a:latin typeface="Arial"/>
                <a:cs typeface="Arial"/>
              </a:rPr>
              <a:t> 2)</a:t>
            </a:r>
            <a:endParaRPr lang="fr-FR" sz="1200" b="0" dirty="0">
              <a:solidFill>
                <a:srgbClr val="59596B"/>
              </a:solidFill>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41A1B5C6-699F-8ED7-4DEF-19581934A2C7}"/>
              </a:ext>
            </a:extLst>
          </p:cNvPr>
          <p:cNvSpPr txBox="1"/>
          <p:nvPr/>
        </p:nvSpPr>
        <p:spPr>
          <a:xfrm>
            <a:off x="6326073" y="3783067"/>
            <a:ext cx="1592140"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Montage </a:t>
            </a:r>
            <a:endParaRPr lang="fr-FR" dirty="0"/>
          </a:p>
        </p:txBody>
      </p:sp>
      <p:sp>
        <p:nvSpPr>
          <p:cNvPr id="39" name="ZoneTexte 38">
            <a:extLst>
              <a:ext uri="{FF2B5EF4-FFF2-40B4-BE49-F238E27FC236}">
                <a16:creationId xmlns:a16="http://schemas.microsoft.com/office/drawing/2014/main" id="{DD1A1C65-6C6C-9B89-6E75-477335D6C426}"/>
              </a:ext>
            </a:extLst>
          </p:cNvPr>
          <p:cNvSpPr txBox="1"/>
          <p:nvPr/>
        </p:nvSpPr>
        <p:spPr>
          <a:xfrm>
            <a:off x="8091075" y="3741810"/>
            <a:ext cx="3289563" cy="461665"/>
          </a:xfrm>
          <a:prstGeom prst="rect">
            <a:avLst/>
          </a:prstGeom>
          <a:noFill/>
        </p:spPr>
        <p:txBody>
          <a:bodyPr wrap="square" lIns="91440" tIns="45720" rIns="91440" bIns="45720" rtlCol="0" anchor="t">
            <a:spAutoFit/>
          </a:bodyPr>
          <a:lstStyle/>
          <a:p>
            <a:r>
              <a:rPr lang="fr-FR" sz="1200" dirty="0">
                <a:solidFill>
                  <a:srgbClr val="59596B"/>
                </a:solidFill>
                <a:latin typeface="Arial"/>
                <a:cs typeface="Arial"/>
              </a:rPr>
              <a:t>Fixation directe sur poteau ou via support </a:t>
            </a:r>
            <a:r>
              <a:rPr lang="fr-FR" sz="1200" dirty="0" err="1">
                <a:solidFill>
                  <a:srgbClr val="59596B"/>
                </a:solidFill>
                <a:latin typeface="Arial"/>
                <a:cs typeface="Arial"/>
              </a:rPr>
              <a:t>Vesa</a:t>
            </a:r>
            <a:r>
              <a:rPr lang="fr-FR" sz="1200" dirty="0">
                <a:solidFill>
                  <a:srgbClr val="59596B"/>
                </a:solidFill>
                <a:latin typeface="Arial"/>
                <a:cs typeface="Arial"/>
              </a:rPr>
              <a:t> 75/100</a:t>
            </a:r>
            <a:endParaRPr lang="fr-FR" sz="1200" b="0" dirty="0">
              <a:solidFill>
                <a:srgbClr val="59596B"/>
              </a:solidFill>
              <a:latin typeface="Arial" panose="020B0604020202020204" pitchFamily="34" charset="0"/>
              <a:cs typeface="Arial" panose="020B0604020202020204" pitchFamily="34" charset="0"/>
            </a:endParaRPr>
          </a:p>
        </p:txBody>
      </p:sp>
      <p:pic>
        <p:nvPicPr>
          <p:cNvPr id="41" name="Image 40">
            <a:extLst>
              <a:ext uri="{FF2B5EF4-FFF2-40B4-BE49-F238E27FC236}">
                <a16:creationId xmlns:a16="http://schemas.microsoft.com/office/drawing/2014/main" id="{50F86348-2626-8300-E205-E381F3ADB04B}"/>
              </a:ext>
            </a:extLst>
          </p:cNvPr>
          <p:cNvPicPr>
            <a:picLocks noChangeAspect="1"/>
          </p:cNvPicPr>
          <p:nvPr/>
        </p:nvPicPr>
        <p:blipFill>
          <a:blip r:embed="rId3"/>
          <a:stretch>
            <a:fillRect/>
          </a:stretch>
        </p:blipFill>
        <p:spPr>
          <a:xfrm>
            <a:off x="9692277" y="4738426"/>
            <a:ext cx="1932599" cy="1286367"/>
          </a:xfrm>
          <a:prstGeom prst="rect">
            <a:avLst/>
          </a:prstGeom>
        </p:spPr>
      </p:pic>
      <p:pic>
        <p:nvPicPr>
          <p:cNvPr id="42" name="Image 41">
            <a:extLst>
              <a:ext uri="{FF2B5EF4-FFF2-40B4-BE49-F238E27FC236}">
                <a16:creationId xmlns:a16="http://schemas.microsoft.com/office/drawing/2014/main" id="{2AB8E4D0-BE8D-3E6B-20EE-18C834338BE3}"/>
              </a:ext>
            </a:extLst>
          </p:cNvPr>
          <p:cNvPicPr>
            <a:picLocks noChangeAspect="1"/>
          </p:cNvPicPr>
          <p:nvPr/>
        </p:nvPicPr>
        <p:blipFill>
          <a:blip r:embed="rId4"/>
          <a:stretch>
            <a:fillRect/>
          </a:stretch>
        </p:blipFill>
        <p:spPr>
          <a:xfrm>
            <a:off x="7792094" y="4406580"/>
            <a:ext cx="1975275" cy="1975275"/>
          </a:xfrm>
          <a:prstGeom prst="rect">
            <a:avLst/>
          </a:prstGeom>
        </p:spPr>
      </p:pic>
      <p:pic>
        <p:nvPicPr>
          <p:cNvPr id="43" name="Image 42">
            <a:extLst>
              <a:ext uri="{FF2B5EF4-FFF2-40B4-BE49-F238E27FC236}">
                <a16:creationId xmlns:a16="http://schemas.microsoft.com/office/drawing/2014/main" id="{55CF779B-A373-BD7D-9747-94C6505BD40F}"/>
              </a:ext>
            </a:extLst>
          </p:cNvPr>
          <p:cNvPicPr>
            <a:picLocks noChangeAspect="1"/>
          </p:cNvPicPr>
          <p:nvPr/>
        </p:nvPicPr>
        <p:blipFill>
          <a:blip r:embed="rId5"/>
          <a:stretch>
            <a:fillRect/>
          </a:stretch>
        </p:blipFill>
        <p:spPr>
          <a:xfrm>
            <a:off x="5526798" y="4667210"/>
            <a:ext cx="2439790" cy="1369195"/>
          </a:xfrm>
          <a:prstGeom prst="rect">
            <a:avLst/>
          </a:prstGeom>
        </p:spPr>
      </p:pic>
    </p:spTree>
    <p:extLst>
      <p:ext uri="{BB962C8B-B14F-4D97-AF65-F5344CB8AC3E}">
        <p14:creationId xmlns:p14="http://schemas.microsoft.com/office/powerpoint/2010/main" val="17625699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5bfc913977fd97f1f7f3f3ef90b8c115">
  <xsd:schema xmlns:xsd="http://www.w3.org/2001/XMLSchema" xmlns:xs="http://www.w3.org/2001/XMLSchema" xmlns:p="http://schemas.microsoft.com/office/2006/metadata/properties" xmlns:ns3="bb1427ec-5bfd-414c-a303-0d69083edc57" targetNamespace="http://schemas.microsoft.com/office/2006/metadata/properties" ma:root="true" ma:fieldsID="ee6a5858216ca227e5a3fe4221bdc080"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61AAF1-BC05-4C71-B8F9-540BB4CBA150}">
  <ds:schemaRefs>
    <ds:schemaRef ds:uri="http://schemas.microsoft.com/sharepoint/v3/contenttype/forms"/>
  </ds:schemaRefs>
</ds:datastoreItem>
</file>

<file path=customXml/itemProps2.xml><?xml version="1.0" encoding="utf-8"?>
<ds:datastoreItem xmlns:ds="http://schemas.openxmlformats.org/officeDocument/2006/customXml" ds:itemID="{0BF25451-0D11-4DD0-8225-17A8820FC7E1}">
  <ds:schemaRefs>
    <ds:schemaRef ds:uri="http://www.w3.org/XML/1998/namespace"/>
    <ds:schemaRef ds:uri="http://schemas.openxmlformats.org/package/2006/metadata/core-properties"/>
    <ds:schemaRef ds:uri="bb1427ec-5bfd-414c-a303-0d69083edc57"/>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591C3B18-6949-4066-A755-CE45E598B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Fiche produit RFD40 Zebra - Rayonnance (1)</Template>
  <TotalTime>0</TotalTime>
  <Words>616</Words>
  <Application>Microsoft Office PowerPoint</Application>
  <PresentationFormat>Grand écran</PresentationFormat>
  <Paragraphs>51</Paragraphs>
  <Slides>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Aial</vt:lpstr>
      <vt:lpstr>Arial</vt:lpstr>
      <vt:lpstr>Calibri</vt:lpstr>
      <vt:lpstr>Calibri Light</vt:lpstr>
      <vt:lpstr>Montserrat</vt:lpstr>
      <vt:lpstr>Söhne</vt:lpstr>
      <vt:lpstr>Wingdings</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Fiza Nawaz</dc:creator>
  <cp:lastModifiedBy>Fiza Nawaz</cp:lastModifiedBy>
  <cp:revision>2</cp:revision>
  <dcterms:created xsi:type="dcterms:W3CDTF">2026-02-13T13:15:50Z</dcterms:created>
  <dcterms:modified xsi:type="dcterms:W3CDTF">2026-03-25T10:11:46Z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